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Lst>
  <p:sldSz cy="10287000" cx="18288000"/>
  <p:notesSz cx="6858000" cy="9144000"/>
  <p:embeddedFontLst>
    <p:embeddedFont>
      <p:font typeface="League Spartan ExtraBold"/>
      <p:bold r:id="rId13"/>
    </p:embeddedFont>
    <p:embeddedFont>
      <p:font typeface="ABeeZee"/>
      <p:regular r:id="rId14"/>
      <p:italic r:id="rId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LeagueSpartanExtraBold-bold.fntdata"/><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ABeeZee-italic.fntdata"/><Relationship Id="rId14" Type="http://schemas.openxmlformats.org/officeDocument/2006/relationships/font" Target="fonts/ABeeZee-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51de7db93c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51de7db93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6.jpg"/><Relationship Id="rId6"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8.png"/><Relationship Id="rId6" Type="http://schemas.openxmlformats.org/officeDocument/2006/relationships/image" Target="../media/image26.png"/><Relationship Id="rId7"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4.jpg"/><Relationship Id="rId4" Type="http://schemas.openxmlformats.org/officeDocument/2006/relationships/image" Target="../media/image23.jpg"/><Relationship Id="rId5" Type="http://schemas.openxmlformats.org/officeDocument/2006/relationships/image" Target="../media/image16.jpg"/><Relationship Id="rId6" Type="http://schemas.openxmlformats.org/officeDocument/2006/relationships/image" Target="../media/image2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DBEC9"/>
            </a:gs>
            <a:gs pos="100000">
              <a:srgbClr val="FFE6EC"/>
            </a:gs>
          </a:gsLst>
          <a:lin ang="2100000" scaled="0"/>
        </a:gradFill>
      </p:bgPr>
    </p:bg>
    <p:spTree>
      <p:nvGrpSpPr>
        <p:cNvPr id="83"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b="1573" l="0" r="0" t="1573"/>
          <a:stretch/>
        </p:blipFill>
        <p:spPr>
          <a:xfrm>
            <a:off x="12508164" y="611064"/>
            <a:ext cx="6123741" cy="7907968"/>
          </a:xfrm>
          <a:prstGeom prst="rect">
            <a:avLst/>
          </a:prstGeom>
          <a:noFill/>
          <a:ln>
            <a:noFill/>
          </a:ln>
        </p:spPr>
      </p:pic>
      <p:pic>
        <p:nvPicPr>
          <p:cNvPr id="85" name="Google Shape;85;p13"/>
          <p:cNvPicPr preferRelativeResize="0"/>
          <p:nvPr/>
        </p:nvPicPr>
        <p:blipFill rotWithShape="1">
          <a:blip r:embed="rId4">
            <a:alphaModFix/>
          </a:blip>
          <a:srcRect b="0" l="1926" r="1926" t="0"/>
          <a:stretch/>
        </p:blipFill>
        <p:spPr>
          <a:xfrm>
            <a:off x="6082129" y="611064"/>
            <a:ext cx="6123741" cy="7907968"/>
          </a:xfrm>
          <a:prstGeom prst="rect">
            <a:avLst/>
          </a:prstGeom>
          <a:noFill/>
          <a:ln>
            <a:noFill/>
          </a:ln>
        </p:spPr>
      </p:pic>
      <p:pic>
        <p:nvPicPr>
          <p:cNvPr id="86" name="Google Shape;86;p13"/>
          <p:cNvPicPr preferRelativeResize="0"/>
          <p:nvPr/>
        </p:nvPicPr>
        <p:blipFill rotWithShape="1">
          <a:blip r:embed="rId5">
            <a:alphaModFix/>
          </a:blip>
          <a:srcRect b="0" l="24187" r="24186" t="0"/>
          <a:stretch/>
        </p:blipFill>
        <p:spPr>
          <a:xfrm>
            <a:off x="-343905" y="611064"/>
            <a:ext cx="6123741" cy="7907968"/>
          </a:xfrm>
          <a:prstGeom prst="rect">
            <a:avLst/>
          </a:prstGeom>
          <a:noFill/>
          <a:ln>
            <a:noFill/>
          </a:ln>
        </p:spPr>
      </p:pic>
      <p:grpSp>
        <p:nvGrpSpPr>
          <p:cNvPr id="87" name="Google Shape;87;p13"/>
          <p:cNvGrpSpPr/>
          <p:nvPr/>
        </p:nvGrpSpPr>
        <p:grpSpPr>
          <a:xfrm>
            <a:off x="-343904" y="5404735"/>
            <a:ext cx="15552438" cy="4882265"/>
            <a:chOff x="0" y="0"/>
            <a:chExt cx="4005540" cy="1285864"/>
          </a:xfrm>
        </p:grpSpPr>
        <p:sp>
          <p:nvSpPr>
            <p:cNvPr id="88" name="Google Shape;88;p13"/>
            <p:cNvSpPr/>
            <p:nvPr/>
          </p:nvSpPr>
          <p:spPr>
            <a:xfrm>
              <a:off x="0" y="0"/>
              <a:ext cx="4005540" cy="1285864"/>
            </a:xfrm>
            <a:custGeom>
              <a:rect b="b" l="l" r="r" t="t"/>
              <a:pathLst>
                <a:path extrusionOk="0" h="1285864" w="4005540">
                  <a:moveTo>
                    <a:pt x="0" y="0"/>
                  </a:moveTo>
                  <a:lnTo>
                    <a:pt x="4005540" y="0"/>
                  </a:lnTo>
                  <a:lnTo>
                    <a:pt x="4005540" y="1285864"/>
                  </a:lnTo>
                  <a:lnTo>
                    <a:pt x="0" y="1285864"/>
                  </a:lnTo>
                  <a:lnTo>
                    <a:pt x="0" y="0"/>
                  </a:lnTo>
                </a:path>
              </a:pathLst>
            </a:custGeom>
            <a:solidFill>
              <a:srgbClr val="FFFFFF">
                <a:alpha val="8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 name="Google Shape;89;p13"/>
            <p:cNvSpPr txBox="1"/>
            <p:nvPr/>
          </p:nvSpPr>
          <p:spPr>
            <a:xfrm>
              <a:off x="0" y="38100"/>
              <a:ext cx="812800" cy="774700"/>
            </a:xfrm>
            <a:prstGeom prst="rect">
              <a:avLst/>
            </a:prstGeom>
            <a:noFill/>
            <a:ln>
              <a:noFill/>
            </a:ln>
          </p:spPr>
          <p:txBody>
            <a:bodyPr anchorCtr="0" anchor="ctr" bIns="50800" lIns="50800" spcFirstLastPara="1" rIns="50800" wrap="square" tIns="50800">
              <a:noAutofit/>
            </a:bodyPr>
            <a:lstStyle/>
            <a:p>
              <a:pPr indent="0" lvl="0" marL="0" marR="0" rtl="0" algn="ctr">
                <a:lnSpc>
                  <a:spcPct val="144277"/>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0" name="Google Shape;90;p13"/>
          <p:cNvSpPr/>
          <p:nvPr/>
        </p:nvSpPr>
        <p:spPr>
          <a:xfrm>
            <a:off x="-6172620" y="2177001"/>
            <a:ext cx="10432036" cy="13189931"/>
          </a:xfrm>
          <a:custGeom>
            <a:rect b="b" l="l" r="r" t="t"/>
            <a:pathLst>
              <a:path extrusionOk="0" h="13189931" w="10432036">
                <a:moveTo>
                  <a:pt x="0" y="0"/>
                </a:moveTo>
                <a:lnTo>
                  <a:pt x="10432036" y="0"/>
                </a:lnTo>
                <a:lnTo>
                  <a:pt x="10432036" y="13189931"/>
                </a:lnTo>
                <a:lnTo>
                  <a:pt x="0" y="13189931"/>
                </a:lnTo>
                <a:lnTo>
                  <a:pt x="0" y="0"/>
                </a:lnTo>
                <a:close/>
              </a:path>
            </a:pathLst>
          </a:custGeom>
          <a:blipFill rotWithShape="1">
            <a:blip r:embed="rId6">
              <a:alphaModFix amt="70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 name="Google Shape;91;p13"/>
          <p:cNvSpPr txBox="1"/>
          <p:nvPr/>
        </p:nvSpPr>
        <p:spPr>
          <a:xfrm>
            <a:off x="508375" y="6372850"/>
            <a:ext cx="13989900" cy="25860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lang="en-US" sz="6000">
                <a:latin typeface="League Spartan ExtraBold"/>
                <a:ea typeface="League Spartan ExtraBold"/>
                <a:cs typeface="League Spartan ExtraBold"/>
                <a:sym typeface="League Spartan ExtraBold"/>
              </a:rPr>
              <a:t>BeautyBot: </a:t>
            </a:r>
            <a:endParaRPr sz="6000">
              <a:latin typeface="League Spartan ExtraBold"/>
              <a:ea typeface="League Spartan ExtraBold"/>
              <a:cs typeface="League Spartan ExtraBold"/>
              <a:sym typeface="League Spartan ExtraBold"/>
            </a:endParaRPr>
          </a:p>
          <a:p>
            <a:pPr indent="0" lvl="0" marL="0" marR="0" rtl="0" algn="ctr">
              <a:lnSpc>
                <a:spcPct val="70000"/>
              </a:lnSpc>
              <a:spcBef>
                <a:spcPts val="0"/>
              </a:spcBef>
              <a:spcAft>
                <a:spcPts val="0"/>
              </a:spcAft>
              <a:buNone/>
            </a:pPr>
            <a:r>
              <a:rPr b="1" lang="en-US" sz="6000">
                <a:solidFill>
                  <a:schemeClr val="dk1"/>
                </a:solidFill>
                <a:latin typeface="Times New Roman"/>
                <a:ea typeface="Times New Roman"/>
                <a:cs typeface="Times New Roman"/>
                <a:sym typeface="Times New Roman"/>
              </a:rPr>
              <a:t>Product Ratings Prediction</a:t>
            </a:r>
            <a:endParaRPr b="1" sz="6000">
              <a:latin typeface="Times New Roman"/>
              <a:ea typeface="Times New Roman"/>
              <a:cs typeface="Times New Roman"/>
              <a:sym typeface="Times New Roman"/>
            </a:endParaRPr>
          </a:p>
          <a:p>
            <a:pPr indent="0" lvl="0" marL="0" marR="0" rtl="0" algn="l">
              <a:lnSpc>
                <a:spcPct val="70000"/>
              </a:lnSpc>
              <a:spcBef>
                <a:spcPts val="0"/>
              </a:spcBef>
              <a:spcAft>
                <a:spcPts val="0"/>
              </a:spcAft>
              <a:buNone/>
            </a:pPr>
            <a:r>
              <a:t/>
            </a:r>
            <a:endParaRPr sz="6000">
              <a:latin typeface="League Spartan ExtraBold"/>
              <a:ea typeface="League Spartan ExtraBold"/>
              <a:cs typeface="League Spartan ExtraBold"/>
              <a:sym typeface="League Spartan ExtraBold"/>
            </a:endParaRPr>
          </a:p>
          <a:p>
            <a:pPr indent="0" lvl="0" marL="0" marR="0" rtl="0" algn="ctr">
              <a:lnSpc>
                <a:spcPct val="70000"/>
              </a:lnSpc>
              <a:spcBef>
                <a:spcPts val="0"/>
              </a:spcBef>
              <a:spcAft>
                <a:spcPts val="0"/>
              </a:spcAft>
              <a:buNone/>
            </a:pPr>
            <a:r>
              <a:rPr b="1" lang="en-US" sz="6000">
                <a:latin typeface="Times New Roman"/>
                <a:ea typeface="Times New Roman"/>
                <a:cs typeface="Times New Roman"/>
                <a:sym typeface="Times New Roman"/>
              </a:rPr>
              <a:t>by: Kasia J. Windett</a:t>
            </a:r>
            <a:endParaRPr b="1" sz="6000">
              <a:latin typeface="Times New Roman"/>
              <a:ea typeface="Times New Roman"/>
              <a:cs typeface="Times New Roman"/>
              <a:sym typeface="Times New Roman"/>
            </a:endParaRPr>
          </a:p>
        </p:txBody>
      </p:sp>
      <p:sp>
        <p:nvSpPr>
          <p:cNvPr id="92" name="Google Shape;92;p13"/>
          <p:cNvSpPr/>
          <p:nvPr/>
        </p:nvSpPr>
        <p:spPr>
          <a:xfrm flipH="1" rot="10800000">
            <a:off x="15208533" y="-9805675"/>
            <a:ext cx="10432036" cy="13189931"/>
          </a:xfrm>
          <a:custGeom>
            <a:rect b="b" l="l" r="r" t="t"/>
            <a:pathLst>
              <a:path extrusionOk="0" h="13189931" w="10432036">
                <a:moveTo>
                  <a:pt x="0" y="13189931"/>
                </a:moveTo>
                <a:lnTo>
                  <a:pt x="10432036" y="13189931"/>
                </a:lnTo>
                <a:lnTo>
                  <a:pt x="10432036" y="0"/>
                </a:lnTo>
                <a:lnTo>
                  <a:pt x="0" y="0"/>
                </a:lnTo>
                <a:lnTo>
                  <a:pt x="0" y="13189931"/>
                </a:lnTo>
                <a:close/>
              </a:path>
            </a:pathLst>
          </a:custGeom>
          <a:blipFill rotWithShape="1">
            <a:blip r:embed="rId6">
              <a:alphaModFix amt="80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500"/>
                                        <p:tgtEl>
                                          <p:spTgt spid="87"/>
                                        </p:tgtEl>
                                      </p:cBhvr>
                                    </p:animEffect>
                                  </p:childTnLst>
                                </p:cTn>
                              </p:par>
                              <p:par>
                                <p:cTn fill="hold" nodeType="with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500"/>
                                        <p:tgtEl>
                                          <p:spTgt spid="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E7EA"/>
        </a:solidFill>
      </p:bgPr>
    </p:bg>
    <p:spTree>
      <p:nvGrpSpPr>
        <p:cNvPr id="96" name="Shape 96"/>
        <p:cNvGrpSpPr/>
        <p:nvPr/>
      </p:nvGrpSpPr>
      <p:grpSpPr>
        <a:xfrm>
          <a:off x="0" y="0"/>
          <a:ext cx="0" cy="0"/>
          <a:chOff x="0" y="0"/>
          <a:chExt cx="0" cy="0"/>
        </a:xfrm>
      </p:grpSpPr>
      <p:sp>
        <p:nvSpPr>
          <p:cNvPr id="97" name="Google Shape;97;p14"/>
          <p:cNvSpPr/>
          <p:nvPr/>
        </p:nvSpPr>
        <p:spPr>
          <a:xfrm>
            <a:off x="0" y="4064000"/>
            <a:ext cx="6223000" cy="6223000"/>
          </a:xfrm>
          <a:custGeom>
            <a:rect b="b" l="l" r="r" t="t"/>
            <a:pathLst>
              <a:path extrusionOk="0" h="6223000" w="6223000">
                <a:moveTo>
                  <a:pt x="0" y="0"/>
                </a:moveTo>
                <a:lnTo>
                  <a:pt x="6223000" y="0"/>
                </a:lnTo>
                <a:lnTo>
                  <a:pt x="6223000" y="6223000"/>
                </a:lnTo>
                <a:lnTo>
                  <a:pt x="0" y="6223000"/>
                </a:lnTo>
                <a:lnTo>
                  <a:pt x="0" y="0"/>
                </a:lnTo>
                <a:close/>
              </a:path>
            </a:pathLst>
          </a:custGeom>
          <a:blipFill rotWithShape="1">
            <a:blip r:embed="rId3">
              <a:alphaModFix amt="30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 name="Google Shape;98;p14"/>
          <p:cNvSpPr/>
          <p:nvPr/>
        </p:nvSpPr>
        <p:spPr>
          <a:xfrm rot="10800000">
            <a:off x="13360550" y="-660210"/>
            <a:ext cx="5224864" cy="5224864"/>
          </a:xfrm>
          <a:custGeom>
            <a:rect b="b" l="l" r="r" t="t"/>
            <a:pathLst>
              <a:path extrusionOk="0" h="5224864" w="5224864">
                <a:moveTo>
                  <a:pt x="5224863" y="5224864"/>
                </a:moveTo>
                <a:lnTo>
                  <a:pt x="0" y="5224864"/>
                </a:lnTo>
                <a:lnTo>
                  <a:pt x="0" y="0"/>
                </a:lnTo>
                <a:lnTo>
                  <a:pt x="5224863" y="0"/>
                </a:lnTo>
                <a:lnTo>
                  <a:pt x="5224863" y="5224864"/>
                </a:lnTo>
                <a:close/>
              </a:path>
            </a:pathLst>
          </a:custGeom>
          <a:blipFill rotWithShape="1">
            <a:blip r:embed="rId3">
              <a:alphaModFix amt="30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99" name="Google Shape;99;p14"/>
          <p:cNvGrpSpPr/>
          <p:nvPr/>
        </p:nvGrpSpPr>
        <p:grpSpPr>
          <a:xfrm>
            <a:off x="702406" y="588646"/>
            <a:ext cx="16883193" cy="9109716"/>
            <a:chOff x="0" y="0"/>
            <a:chExt cx="4446573" cy="2399251"/>
          </a:xfrm>
        </p:grpSpPr>
        <p:sp>
          <p:nvSpPr>
            <p:cNvPr id="100" name="Google Shape;100;p14"/>
            <p:cNvSpPr/>
            <p:nvPr/>
          </p:nvSpPr>
          <p:spPr>
            <a:xfrm>
              <a:off x="0" y="0"/>
              <a:ext cx="4446573" cy="2399251"/>
            </a:xfrm>
            <a:custGeom>
              <a:rect b="b" l="l" r="r" t="t"/>
              <a:pathLst>
                <a:path extrusionOk="0" h="2399251" w="4446573">
                  <a:moveTo>
                    <a:pt x="0" y="0"/>
                  </a:moveTo>
                  <a:lnTo>
                    <a:pt x="4446573" y="0"/>
                  </a:lnTo>
                  <a:lnTo>
                    <a:pt x="4446573" y="2399251"/>
                  </a:lnTo>
                  <a:lnTo>
                    <a:pt x="0" y="2399251"/>
                  </a:lnTo>
                  <a:lnTo>
                    <a:pt x="0" y="0"/>
                  </a:lnTo>
                </a:path>
              </a:pathLst>
            </a:custGeom>
            <a:solidFill>
              <a:srgbClr val="FFFFFF">
                <a:alpha val="8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 name="Google Shape;101;p14"/>
            <p:cNvSpPr txBox="1"/>
            <p:nvPr/>
          </p:nvSpPr>
          <p:spPr>
            <a:xfrm>
              <a:off x="0" y="38100"/>
              <a:ext cx="812800" cy="774700"/>
            </a:xfrm>
            <a:prstGeom prst="rect">
              <a:avLst/>
            </a:prstGeom>
            <a:noFill/>
            <a:ln>
              <a:noFill/>
            </a:ln>
          </p:spPr>
          <p:txBody>
            <a:bodyPr anchorCtr="0" anchor="ctr" bIns="50800" lIns="50800" spcFirstLastPara="1" rIns="50800" wrap="square" tIns="50800">
              <a:noAutofit/>
            </a:bodyPr>
            <a:lstStyle/>
            <a:p>
              <a:pPr indent="0" lvl="0" marL="0" marR="0" rtl="0" algn="ctr">
                <a:lnSpc>
                  <a:spcPct val="144277"/>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2" name="Google Shape;102;p14"/>
          <p:cNvSpPr txBox="1"/>
          <p:nvPr/>
        </p:nvSpPr>
        <p:spPr>
          <a:xfrm>
            <a:off x="1028700" y="1121001"/>
            <a:ext cx="16230600" cy="1385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latin typeface="League Spartan ExtraBold"/>
                <a:ea typeface="League Spartan ExtraBold"/>
                <a:cs typeface="League Spartan ExtraBold"/>
                <a:sym typeface="League Spartan ExtraBold"/>
              </a:rPr>
              <a:t>Non-Technical Overview</a:t>
            </a:r>
            <a:endParaRPr>
              <a:latin typeface="League Spartan ExtraBold"/>
              <a:ea typeface="League Spartan ExtraBold"/>
              <a:cs typeface="League Spartan ExtraBold"/>
              <a:sym typeface="League Spartan ExtraBold"/>
            </a:endParaRPr>
          </a:p>
        </p:txBody>
      </p:sp>
      <p:sp>
        <p:nvSpPr>
          <p:cNvPr id="103" name="Google Shape;103;p14"/>
          <p:cNvSpPr txBox="1"/>
          <p:nvPr/>
        </p:nvSpPr>
        <p:spPr>
          <a:xfrm>
            <a:off x="1187400" y="2933150"/>
            <a:ext cx="16071900" cy="77727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Clr>
                <a:schemeClr val="dk1"/>
              </a:buClr>
              <a:buSzPts val="1100"/>
              <a:buFont typeface="Arial"/>
              <a:buNone/>
            </a:pPr>
            <a:r>
              <a:rPr b="1" lang="en-US" sz="2500">
                <a:solidFill>
                  <a:schemeClr val="dk1"/>
                </a:solidFill>
                <a:latin typeface="Times New Roman"/>
                <a:ea typeface="Times New Roman"/>
                <a:cs typeface="Times New Roman"/>
                <a:sym typeface="Times New Roman"/>
              </a:rPr>
              <a:t>Problem Statement</a:t>
            </a:r>
            <a:endParaRPr b="1" sz="25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2500">
                <a:solidFill>
                  <a:schemeClr val="dk1"/>
                </a:solidFill>
                <a:latin typeface="Times New Roman"/>
                <a:ea typeface="Times New Roman"/>
                <a:cs typeface="Times New Roman"/>
                <a:sym typeface="Times New Roman"/>
              </a:rPr>
              <a:t>More times than often, brands in the beauty industry have a hard time predicting whether or not their consumers will like a product they’re selling. Brands, retailers, product development and marketing teams often have trouble with predicting product success and customer satisfaction, identifying optimal pricing and stock strategies, and understanding customer preferences.</a:t>
            </a:r>
            <a:endParaRPr sz="2500">
              <a:solidFill>
                <a:schemeClr val="dk1"/>
              </a:solidFill>
              <a:latin typeface="Times New Roman"/>
              <a:ea typeface="Times New Roman"/>
              <a:cs typeface="Times New Roman"/>
              <a:sym typeface="Times New Roman"/>
            </a:endParaRPr>
          </a:p>
          <a:p>
            <a:pPr indent="0" lvl="0" marL="0" rtl="0" algn="ctr">
              <a:lnSpc>
                <a:spcPct val="115000"/>
              </a:lnSpc>
              <a:spcBef>
                <a:spcPts val="0"/>
              </a:spcBef>
              <a:spcAft>
                <a:spcPts val="0"/>
              </a:spcAft>
              <a:buClr>
                <a:schemeClr val="dk1"/>
              </a:buClr>
              <a:buSzPts val="1100"/>
              <a:buFont typeface="Arial"/>
              <a:buNone/>
            </a:pPr>
            <a:r>
              <a:rPr b="1" lang="en-US" sz="2500">
                <a:solidFill>
                  <a:schemeClr val="dk1"/>
                </a:solidFill>
                <a:latin typeface="Times New Roman"/>
                <a:ea typeface="Times New Roman"/>
                <a:cs typeface="Times New Roman"/>
                <a:sym typeface="Times New Roman"/>
              </a:rPr>
              <a:t>Proposed Solution</a:t>
            </a:r>
            <a:endParaRPr b="1" sz="25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2500">
                <a:solidFill>
                  <a:schemeClr val="dk1"/>
                </a:solidFill>
                <a:latin typeface="Times New Roman"/>
                <a:ea typeface="Times New Roman"/>
                <a:cs typeface="Times New Roman"/>
                <a:sym typeface="Times New Roman"/>
              </a:rPr>
              <a:t>A solution that is ideal for this type of problem is building a predictive model using data science. To be more specific, there will be multiple models built and developed to find the best one, such as linear regression. This ideal model will predict customer ratings, that way businesses can analyze their goals and customers more effectively. </a:t>
            </a:r>
            <a:endParaRPr sz="2500">
              <a:solidFill>
                <a:schemeClr val="dk1"/>
              </a:solidFill>
              <a:latin typeface="Times New Roman"/>
              <a:ea typeface="Times New Roman"/>
              <a:cs typeface="Times New Roman"/>
              <a:sym typeface="Times New Roman"/>
            </a:endParaRPr>
          </a:p>
          <a:p>
            <a:pPr indent="0" lvl="0" marL="0" rtl="0" algn="ctr">
              <a:lnSpc>
                <a:spcPct val="115000"/>
              </a:lnSpc>
              <a:spcBef>
                <a:spcPts val="0"/>
              </a:spcBef>
              <a:spcAft>
                <a:spcPts val="0"/>
              </a:spcAft>
              <a:buClr>
                <a:schemeClr val="dk1"/>
              </a:buClr>
              <a:buSzPts val="1100"/>
              <a:buFont typeface="Arial"/>
              <a:buNone/>
            </a:pPr>
            <a:r>
              <a:rPr b="1" lang="en-US" sz="2500">
                <a:solidFill>
                  <a:schemeClr val="dk1"/>
                </a:solidFill>
                <a:latin typeface="Times New Roman"/>
                <a:ea typeface="Times New Roman"/>
                <a:cs typeface="Times New Roman"/>
                <a:sym typeface="Times New Roman"/>
              </a:rPr>
              <a:t>Impact</a:t>
            </a:r>
            <a:endParaRPr b="1" sz="25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2500">
                <a:solidFill>
                  <a:schemeClr val="dk1"/>
                </a:solidFill>
                <a:latin typeface="Times New Roman"/>
                <a:ea typeface="Times New Roman"/>
                <a:cs typeface="Times New Roman"/>
                <a:sym typeface="Times New Roman"/>
              </a:rPr>
              <a:t>This solution will add value to businesses by having product improvement, inventory optimization, higher customer loyalty, and reduced return rates. Beauty companies will gain insight from the predictive feedback to tailor their formulas, packaging, or marketing strategy. Beauty retailers, such as Sephora, can predict which products will be rated high to stock more inventory or reduce their overstock on low-demand products. Customers will have fewer returns to make because the products will meet their expectations, if not, surpass them. </a:t>
            </a:r>
            <a:endParaRPr sz="2500">
              <a:solidFill>
                <a:schemeClr val="dk1"/>
              </a:solidFill>
              <a:latin typeface="Times New Roman"/>
              <a:ea typeface="Times New Roman"/>
              <a:cs typeface="Times New Roman"/>
              <a:sym typeface="Times New Roman"/>
            </a:endParaRPr>
          </a:p>
          <a:p>
            <a:pPr indent="0" lvl="0" marL="0" rtl="0" algn="ctr">
              <a:lnSpc>
                <a:spcPct val="115000"/>
              </a:lnSpc>
              <a:spcBef>
                <a:spcPts val="1200"/>
              </a:spcBef>
              <a:spcAft>
                <a:spcPts val="0"/>
              </a:spcAft>
              <a:buClr>
                <a:schemeClr val="dk1"/>
              </a:buClr>
              <a:buSzPts val="1100"/>
              <a:buFont typeface="Arial"/>
              <a:buNone/>
            </a:pPr>
            <a:r>
              <a:t/>
            </a:r>
            <a:endParaRPr sz="2499">
              <a:latin typeface="ABeeZee"/>
              <a:ea typeface="ABeeZee"/>
              <a:cs typeface="ABeeZee"/>
              <a:sym typeface="ABeeZee"/>
            </a:endParaRPr>
          </a:p>
          <a:p>
            <a:pPr indent="0" lvl="0" marL="0" marR="0" rtl="0" algn="ctr">
              <a:lnSpc>
                <a:spcPct val="115000"/>
              </a:lnSpc>
              <a:spcBef>
                <a:spcPts val="1200"/>
              </a:spcBef>
              <a:spcAft>
                <a:spcPts val="0"/>
              </a:spcAft>
              <a:buNone/>
            </a:pPr>
            <a:r>
              <a:t/>
            </a:r>
            <a:endParaRPr sz="2499">
              <a:latin typeface="ABeeZee"/>
              <a:ea typeface="ABeeZee"/>
              <a:cs typeface="ABeeZee"/>
              <a:sym typeface="ABeeZe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500"/>
                                        <p:tgtEl>
                                          <p:spTgt spid="99"/>
                                        </p:tgtEl>
                                      </p:cBhvr>
                                    </p:animEffect>
                                  </p:childTnLst>
                                </p:cTn>
                              </p:par>
                              <p:par>
                                <p:cTn fill="hold" nodeType="with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500"/>
                                        <p:tgtEl>
                                          <p:spTgt spid="102"/>
                                        </p:tgtEl>
                                      </p:cBhvr>
                                    </p:animEffect>
                                  </p:childTnLst>
                                </p:cTn>
                              </p:par>
                              <p:par>
                                <p:cTn fill="hold" nodeType="with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500"/>
                                        <p:tgtEl>
                                          <p:spTgt spid="1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15"/>
          <p:cNvPicPr preferRelativeResize="0"/>
          <p:nvPr/>
        </p:nvPicPr>
        <p:blipFill>
          <a:blip r:embed="rId3">
            <a:alphaModFix/>
          </a:blip>
          <a:stretch>
            <a:fillRect/>
          </a:stretch>
        </p:blipFill>
        <p:spPr>
          <a:xfrm>
            <a:off x="0" y="0"/>
            <a:ext cx="18288000" cy="10287000"/>
          </a:xfrm>
          <a:prstGeom prst="rect">
            <a:avLst/>
          </a:prstGeom>
          <a:noFill/>
          <a:ln>
            <a:noFill/>
          </a:ln>
        </p:spPr>
      </p:pic>
      <p:sp>
        <p:nvSpPr>
          <p:cNvPr id="109" name="Google Shape;109;p15"/>
          <p:cNvSpPr txBox="1"/>
          <p:nvPr/>
        </p:nvSpPr>
        <p:spPr>
          <a:xfrm>
            <a:off x="1436550" y="1916325"/>
            <a:ext cx="16036500" cy="1644000"/>
          </a:xfrm>
          <a:prstGeom prst="rect">
            <a:avLst/>
          </a:prstGeom>
          <a:solidFill>
            <a:srgbClr val="FFFFFF">
              <a:alpha val="69800"/>
            </a:srgbClr>
          </a:solidFill>
          <a:ln>
            <a:noFill/>
          </a:ln>
        </p:spPr>
        <p:txBody>
          <a:bodyPr anchorCtr="0" anchor="t" bIns="0" lIns="0" spcFirstLastPara="1" rIns="0" wrap="square" tIns="0">
            <a:spAutoFit/>
          </a:bodyPr>
          <a:lstStyle/>
          <a:p>
            <a:pPr indent="0" lvl="0" marL="457200" rtl="0" algn="l">
              <a:lnSpc>
                <a:spcPct val="115000"/>
              </a:lnSpc>
              <a:spcBef>
                <a:spcPts val="1200"/>
              </a:spcBef>
              <a:spcAft>
                <a:spcPts val="1200"/>
              </a:spcAft>
              <a:buNone/>
            </a:pPr>
            <a:r>
              <a:rPr lang="en-US" sz="2400">
                <a:latin typeface="ABeeZee"/>
                <a:ea typeface="ABeeZee"/>
                <a:cs typeface="ABeeZee"/>
                <a:sym typeface="ABeeZee"/>
              </a:rPr>
              <a:t>The dataset used in this project is from Kaggle, called Sephora Website. It has</a:t>
            </a:r>
            <a:r>
              <a:rPr lang="en-US" sz="2400">
                <a:solidFill>
                  <a:schemeClr val="dk1"/>
                </a:solidFill>
                <a:latin typeface="ABeeZee"/>
                <a:ea typeface="ABeeZee"/>
                <a:cs typeface="ABeeZee"/>
                <a:sym typeface="ABeeZee"/>
              </a:rPr>
              <a:t> data that was scraped from Sephora’s website and includes over 9,000+ beauty products</a:t>
            </a:r>
            <a:r>
              <a:rPr lang="en-US" sz="2400">
                <a:latin typeface="ABeeZee"/>
                <a:ea typeface="ABeeZee"/>
                <a:cs typeface="ABeeZee"/>
                <a:sym typeface="ABeeZee"/>
              </a:rPr>
              <a:t>. To preprocess the data, all columns were analyzed to find their description, data type, and to see if they had any missing values. Irrelevant columns, like URL, were deleted, duplicates were also deleted, and new columns were added using other columns. </a:t>
            </a:r>
            <a:endParaRPr sz="2400">
              <a:latin typeface="ABeeZee"/>
              <a:ea typeface="ABeeZee"/>
              <a:cs typeface="ABeeZee"/>
              <a:sym typeface="ABeeZee"/>
            </a:endParaRPr>
          </a:p>
        </p:txBody>
      </p:sp>
      <p:sp>
        <p:nvSpPr>
          <p:cNvPr id="110" name="Google Shape;110;p15"/>
          <p:cNvSpPr txBox="1"/>
          <p:nvPr/>
        </p:nvSpPr>
        <p:spPr>
          <a:xfrm>
            <a:off x="1386550" y="691400"/>
            <a:ext cx="16086600" cy="923400"/>
          </a:xfrm>
          <a:prstGeom prst="rect">
            <a:avLst/>
          </a:prstGeom>
          <a:solidFill>
            <a:srgbClr val="FFFFFF">
              <a:alpha val="84710"/>
            </a:srgbClr>
          </a:solid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latin typeface="League Spartan ExtraBold"/>
                <a:ea typeface="League Spartan ExtraBold"/>
                <a:cs typeface="League Spartan ExtraBold"/>
                <a:sym typeface="League Spartan ExtraBold"/>
              </a:rPr>
              <a:t>Data &amp; Preprocessing</a:t>
            </a:r>
            <a:endParaRPr sz="6000">
              <a:latin typeface="League Spartan ExtraBold"/>
              <a:ea typeface="League Spartan ExtraBold"/>
              <a:cs typeface="League Spartan ExtraBold"/>
              <a:sym typeface="League Spartan ExtraBold"/>
            </a:endParaRPr>
          </a:p>
        </p:txBody>
      </p:sp>
      <p:pic>
        <p:nvPicPr>
          <p:cNvPr id="111" name="Google Shape;111;p15" title="Screenshot 2025-05-21 at 8.46.28 AM.png"/>
          <p:cNvPicPr preferRelativeResize="0"/>
          <p:nvPr/>
        </p:nvPicPr>
        <p:blipFill>
          <a:blip r:embed="rId4">
            <a:alphaModFix/>
          </a:blip>
          <a:stretch>
            <a:fillRect/>
          </a:stretch>
        </p:blipFill>
        <p:spPr>
          <a:xfrm>
            <a:off x="1994050" y="4651150"/>
            <a:ext cx="6616874" cy="5468251"/>
          </a:xfrm>
          <a:prstGeom prst="rect">
            <a:avLst/>
          </a:prstGeom>
          <a:noFill/>
          <a:ln>
            <a:noFill/>
          </a:ln>
        </p:spPr>
      </p:pic>
      <p:pic>
        <p:nvPicPr>
          <p:cNvPr id="112" name="Google Shape;112;p15" title="Screenshot 2025-05-21 at 8.46.54 AM.png"/>
          <p:cNvPicPr preferRelativeResize="0"/>
          <p:nvPr/>
        </p:nvPicPr>
        <p:blipFill>
          <a:blip r:embed="rId5">
            <a:alphaModFix/>
          </a:blip>
          <a:stretch>
            <a:fillRect/>
          </a:stretch>
        </p:blipFill>
        <p:spPr>
          <a:xfrm>
            <a:off x="9113725" y="4651150"/>
            <a:ext cx="6616874" cy="546824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500"/>
                                        <p:tgtEl>
                                          <p:spTgt spid="1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16"/>
          <p:cNvPicPr preferRelativeResize="0"/>
          <p:nvPr/>
        </p:nvPicPr>
        <p:blipFill>
          <a:blip r:embed="rId3">
            <a:alphaModFix/>
          </a:blip>
          <a:stretch>
            <a:fillRect/>
          </a:stretch>
        </p:blipFill>
        <p:spPr>
          <a:xfrm>
            <a:off x="0" y="0"/>
            <a:ext cx="18288000" cy="10287000"/>
          </a:xfrm>
          <a:prstGeom prst="rect">
            <a:avLst/>
          </a:prstGeom>
          <a:noFill/>
          <a:ln>
            <a:noFill/>
          </a:ln>
        </p:spPr>
      </p:pic>
      <p:grpSp>
        <p:nvGrpSpPr>
          <p:cNvPr id="118" name="Google Shape;118;p16"/>
          <p:cNvGrpSpPr/>
          <p:nvPr/>
        </p:nvGrpSpPr>
        <p:grpSpPr>
          <a:xfrm rot="-5400000">
            <a:off x="3909912" y="-4091455"/>
            <a:ext cx="10287066" cy="18469944"/>
            <a:chOff x="0" y="-47625"/>
            <a:chExt cx="2709333" cy="4943246"/>
          </a:xfrm>
        </p:grpSpPr>
        <p:sp>
          <p:nvSpPr>
            <p:cNvPr id="119" name="Google Shape;119;p16"/>
            <p:cNvSpPr/>
            <p:nvPr/>
          </p:nvSpPr>
          <p:spPr>
            <a:xfrm>
              <a:off x="0" y="0"/>
              <a:ext cx="2709333" cy="4895621"/>
            </a:xfrm>
            <a:custGeom>
              <a:rect b="b" l="l" r="r" t="t"/>
              <a:pathLst>
                <a:path extrusionOk="0" h="4895621" w="2709333">
                  <a:moveTo>
                    <a:pt x="0" y="0"/>
                  </a:moveTo>
                  <a:lnTo>
                    <a:pt x="2709333" y="0"/>
                  </a:lnTo>
                  <a:lnTo>
                    <a:pt x="2709333" y="4895621"/>
                  </a:lnTo>
                  <a:lnTo>
                    <a:pt x="0" y="4895621"/>
                  </a:lnTo>
                  <a:lnTo>
                    <a:pt x="0" y="0"/>
                  </a:lnTo>
                </a:path>
              </a:pathLst>
            </a:custGeom>
            <a:gradFill>
              <a:gsLst>
                <a:gs pos="0">
                  <a:srgbClr val="000000">
                    <a:alpha val="36470"/>
                  </a:srgbClr>
                </a:gs>
                <a:gs pos="100000">
                  <a:srgbClr val="737373">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 name="Google Shape;120;p16"/>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1" name="Google Shape;121;p16"/>
          <p:cNvSpPr txBox="1"/>
          <p:nvPr/>
        </p:nvSpPr>
        <p:spPr>
          <a:xfrm>
            <a:off x="2171689" y="197700"/>
            <a:ext cx="13944600" cy="1385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latin typeface="League Spartan ExtraBold"/>
                <a:ea typeface="League Spartan ExtraBold"/>
                <a:cs typeface="League Spartan ExtraBold"/>
                <a:sym typeface="League Spartan ExtraBold"/>
              </a:rPr>
              <a:t>Key Insights</a:t>
            </a:r>
            <a:endParaRPr>
              <a:latin typeface="League Spartan ExtraBold"/>
              <a:ea typeface="League Spartan ExtraBold"/>
              <a:cs typeface="League Spartan ExtraBold"/>
              <a:sym typeface="League Spartan ExtraBold"/>
            </a:endParaRPr>
          </a:p>
        </p:txBody>
      </p:sp>
      <p:sp>
        <p:nvSpPr>
          <p:cNvPr id="122" name="Google Shape;122;p16"/>
          <p:cNvSpPr txBox="1"/>
          <p:nvPr/>
        </p:nvSpPr>
        <p:spPr>
          <a:xfrm>
            <a:off x="1714731" y="8433435"/>
            <a:ext cx="14897400" cy="2154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t/>
            </a:r>
            <a:endParaRPr/>
          </a:p>
        </p:txBody>
      </p:sp>
      <p:pic>
        <p:nvPicPr>
          <p:cNvPr id="123" name="Google Shape;123;p16" title="Screenshot 2025-05-21 at 9.11.12 AM.png"/>
          <p:cNvPicPr preferRelativeResize="0"/>
          <p:nvPr/>
        </p:nvPicPr>
        <p:blipFill>
          <a:blip r:embed="rId4">
            <a:alphaModFix/>
          </a:blip>
          <a:stretch>
            <a:fillRect/>
          </a:stretch>
        </p:blipFill>
        <p:spPr>
          <a:xfrm>
            <a:off x="0" y="1627200"/>
            <a:ext cx="6500777" cy="4301976"/>
          </a:xfrm>
          <a:prstGeom prst="rect">
            <a:avLst/>
          </a:prstGeom>
          <a:noFill/>
          <a:ln>
            <a:noFill/>
          </a:ln>
        </p:spPr>
      </p:pic>
      <p:pic>
        <p:nvPicPr>
          <p:cNvPr id="124" name="Google Shape;124;p16" title="Screenshot 2025-05-21 at 9.17.51 AM.png"/>
          <p:cNvPicPr preferRelativeResize="0"/>
          <p:nvPr/>
        </p:nvPicPr>
        <p:blipFill>
          <a:blip r:embed="rId5">
            <a:alphaModFix/>
          </a:blip>
          <a:stretch>
            <a:fillRect/>
          </a:stretch>
        </p:blipFill>
        <p:spPr>
          <a:xfrm>
            <a:off x="6387425" y="1627200"/>
            <a:ext cx="5806102" cy="4257875"/>
          </a:xfrm>
          <a:prstGeom prst="rect">
            <a:avLst/>
          </a:prstGeom>
          <a:noFill/>
          <a:ln>
            <a:noFill/>
          </a:ln>
        </p:spPr>
      </p:pic>
      <p:pic>
        <p:nvPicPr>
          <p:cNvPr id="125" name="Google Shape;125;p16" title="Screenshot 2025-05-21 at 9.25.37 AM.png"/>
          <p:cNvPicPr preferRelativeResize="0"/>
          <p:nvPr/>
        </p:nvPicPr>
        <p:blipFill>
          <a:blip r:embed="rId6">
            <a:alphaModFix/>
          </a:blip>
          <a:stretch>
            <a:fillRect/>
          </a:stretch>
        </p:blipFill>
        <p:spPr>
          <a:xfrm>
            <a:off x="6472175" y="6771800"/>
            <a:ext cx="5162550" cy="1771650"/>
          </a:xfrm>
          <a:prstGeom prst="rect">
            <a:avLst/>
          </a:prstGeom>
          <a:noFill/>
          <a:ln>
            <a:noFill/>
          </a:ln>
        </p:spPr>
      </p:pic>
      <p:pic>
        <p:nvPicPr>
          <p:cNvPr id="126" name="Google Shape;126;p16" title="Screenshot 2025-05-21 at 9.12.00 AM.png"/>
          <p:cNvPicPr preferRelativeResize="0"/>
          <p:nvPr/>
        </p:nvPicPr>
        <p:blipFill>
          <a:blip r:embed="rId7">
            <a:alphaModFix/>
          </a:blip>
          <a:stretch>
            <a:fillRect/>
          </a:stretch>
        </p:blipFill>
        <p:spPr>
          <a:xfrm>
            <a:off x="12193525" y="1583100"/>
            <a:ext cx="6094902" cy="4301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500"/>
                                        <p:tgtEl>
                                          <p:spTgt spid="122"/>
                                        </p:tgtEl>
                                      </p:cBhvr>
                                    </p:animEffect>
                                  </p:childTnLst>
                                </p:cTn>
                              </p:par>
                              <p:par>
                                <p:cTn fill="hold" nodeType="with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500"/>
                                        <p:tgtEl>
                                          <p:spTgt spid="1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BEC9"/>
        </a:solidFill>
      </p:bgPr>
    </p:bg>
    <p:spTree>
      <p:nvGrpSpPr>
        <p:cNvPr id="130" name="Shape 130"/>
        <p:cNvGrpSpPr/>
        <p:nvPr/>
      </p:nvGrpSpPr>
      <p:grpSpPr>
        <a:xfrm>
          <a:off x="0" y="0"/>
          <a:ext cx="0" cy="0"/>
          <a:chOff x="0" y="0"/>
          <a:chExt cx="0" cy="0"/>
        </a:xfrm>
      </p:grpSpPr>
      <p:pic>
        <p:nvPicPr>
          <p:cNvPr id="131" name="Google Shape;131;p17" title="Screenshot 2025-05-21 at 9.33.12 AM.png"/>
          <p:cNvPicPr preferRelativeResize="0"/>
          <p:nvPr/>
        </p:nvPicPr>
        <p:blipFill>
          <a:blip r:embed="rId3">
            <a:alphaModFix/>
          </a:blip>
          <a:stretch>
            <a:fillRect/>
          </a:stretch>
        </p:blipFill>
        <p:spPr>
          <a:xfrm>
            <a:off x="0" y="4693050"/>
            <a:ext cx="10601277" cy="5593951"/>
          </a:xfrm>
          <a:prstGeom prst="rect">
            <a:avLst/>
          </a:prstGeom>
          <a:noFill/>
          <a:ln>
            <a:noFill/>
          </a:ln>
        </p:spPr>
      </p:pic>
      <p:pic>
        <p:nvPicPr>
          <p:cNvPr id="132" name="Google Shape;132;p17" title="Screenshot 2025-05-21 at 9.34.38 AM.png"/>
          <p:cNvPicPr preferRelativeResize="0"/>
          <p:nvPr/>
        </p:nvPicPr>
        <p:blipFill>
          <a:blip r:embed="rId4">
            <a:alphaModFix/>
          </a:blip>
          <a:stretch>
            <a:fillRect/>
          </a:stretch>
        </p:blipFill>
        <p:spPr>
          <a:xfrm>
            <a:off x="0" y="676175"/>
            <a:ext cx="4582550" cy="1251325"/>
          </a:xfrm>
          <a:prstGeom prst="rect">
            <a:avLst/>
          </a:prstGeom>
          <a:noFill/>
          <a:ln>
            <a:noFill/>
          </a:ln>
        </p:spPr>
      </p:pic>
      <p:pic>
        <p:nvPicPr>
          <p:cNvPr id="133" name="Google Shape;133;p17" title="Screenshot 2025-05-21 at 9.38.29 AM.png"/>
          <p:cNvPicPr preferRelativeResize="0"/>
          <p:nvPr/>
        </p:nvPicPr>
        <p:blipFill>
          <a:blip r:embed="rId5">
            <a:alphaModFix/>
          </a:blip>
          <a:stretch>
            <a:fillRect/>
          </a:stretch>
        </p:blipFill>
        <p:spPr>
          <a:xfrm>
            <a:off x="0" y="2666525"/>
            <a:ext cx="7772400" cy="1028700"/>
          </a:xfrm>
          <a:prstGeom prst="rect">
            <a:avLst/>
          </a:prstGeom>
          <a:noFill/>
          <a:ln>
            <a:noFill/>
          </a:ln>
        </p:spPr>
      </p:pic>
      <p:pic>
        <p:nvPicPr>
          <p:cNvPr id="134" name="Google Shape;134;p17" title="Screenshot 2025-05-21 at 9.40.31 AM.png"/>
          <p:cNvPicPr preferRelativeResize="0"/>
          <p:nvPr/>
        </p:nvPicPr>
        <p:blipFill>
          <a:blip r:embed="rId6">
            <a:alphaModFix/>
          </a:blip>
          <a:stretch>
            <a:fillRect/>
          </a:stretch>
        </p:blipFill>
        <p:spPr>
          <a:xfrm>
            <a:off x="10711775" y="4693051"/>
            <a:ext cx="7381925" cy="5593950"/>
          </a:xfrm>
          <a:prstGeom prst="rect">
            <a:avLst/>
          </a:prstGeom>
          <a:noFill/>
          <a:ln>
            <a:noFill/>
          </a:ln>
        </p:spPr>
      </p:pic>
      <p:sp>
        <p:nvSpPr>
          <p:cNvPr id="135" name="Google Shape;135;p17"/>
          <p:cNvSpPr txBox="1"/>
          <p:nvPr/>
        </p:nvSpPr>
        <p:spPr>
          <a:xfrm>
            <a:off x="0" y="167675"/>
            <a:ext cx="4169400" cy="508500"/>
          </a:xfrm>
          <a:prstGeom prst="rect">
            <a:avLst/>
          </a:prstGeom>
          <a:solidFill>
            <a:srgbClr val="FFFFFF">
              <a:alpha val="8471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Times New Roman"/>
                <a:ea typeface="Times New Roman"/>
                <a:cs typeface="Times New Roman"/>
                <a:sym typeface="Times New Roman"/>
              </a:rPr>
              <a:t>Random Forest Results:</a:t>
            </a:r>
            <a:endParaRPr sz="3200">
              <a:solidFill>
                <a:schemeClr val="dk1"/>
              </a:solidFill>
              <a:latin typeface="Times New Roman"/>
              <a:ea typeface="Times New Roman"/>
              <a:cs typeface="Times New Roman"/>
              <a:sym typeface="Times New Roman"/>
            </a:endParaRPr>
          </a:p>
        </p:txBody>
      </p:sp>
      <p:sp>
        <p:nvSpPr>
          <p:cNvPr id="136" name="Google Shape;136;p17"/>
          <p:cNvSpPr txBox="1"/>
          <p:nvPr/>
        </p:nvSpPr>
        <p:spPr>
          <a:xfrm>
            <a:off x="0" y="2074100"/>
            <a:ext cx="4336800" cy="592500"/>
          </a:xfrm>
          <a:prstGeom prst="rect">
            <a:avLst/>
          </a:prstGeom>
          <a:solidFill>
            <a:srgbClr val="FFFFFF">
              <a:alpha val="898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Times New Roman"/>
                <a:ea typeface="Times New Roman"/>
                <a:cs typeface="Times New Roman"/>
                <a:sym typeface="Times New Roman"/>
              </a:rPr>
              <a:t>Random Forest (Tuned):</a:t>
            </a:r>
            <a:endParaRPr sz="3200">
              <a:solidFill>
                <a:schemeClr val="dk1"/>
              </a:solidFill>
              <a:latin typeface="Times New Roman"/>
              <a:ea typeface="Times New Roman"/>
              <a:cs typeface="Times New Roman"/>
              <a:sym typeface="Times New Roman"/>
            </a:endParaRPr>
          </a:p>
        </p:txBody>
      </p:sp>
      <p:sp>
        <p:nvSpPr>
          <p:cNvPr id="137" name="Google Shape;137;p17"/>
          <p:cNvSpPr txBox="1"/>
          <p:nvPr/>
        </p:nvSpPr>
        <p:spPr>
          <a:xfrm>
            <a:off x="10711775" y="4085475"/>
            <a:ext cx="6955800" cy="508500"/>
          </a:xfrm>
          <a:prstGeom prst="rect">
            <a:avLst/>
          </a:prstGeom>
          <a:solidFill>
            <a:srgbClr val="FFFFFF">
              <a:alpha val="8471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Random Forest Classification:</a:t>
            </a:r>
            <a:endParaRPr sz="3200">
              <a:solidFill>
                <a:schemeClr val="dk1"/>
              </a:solidFill>
              <a:latin typeface="Calibri"/>
              <a:ea typeface="Calibri"/>
              <a:cs typeface="Calibri"/>
              <a:sym typeface="Calibri"/>
            </a:endParaRPr>
          </a:p>
        </p:txBody>
      </p:sp>
      <p:sp>
        <p:nvSpPr>
          <p:cNvPr id="138" name="Google Shape;138;p17"/>
          <p:cNvSpPr txBox="1"/>
          <p:nvPr/>
        </p:nvSpPr>
        <p:spPr>
          <a:xfrm>
            <a:off x="0" y="4064527"/>
            <a:ext cx="7605300" cy="592500"/>
          </a:xfrm>
          <a:prstGeom prst="rect">
            <a:avLst/>
          </a:prstGeom>
          <a:solidFill>
            <a:srgbClr val="FFFFFF">
              <a:alpha val="898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Model Comparisons:</a:t>
            </a:r>
            <a:endParaRPr sz="3200">
              <a:solidFill>
                <a:schemeClr val="dk1"/>
              </a:solidFill>
              <a:latin typeface="Calibri"/>
              <a:ea typeface="Calibri"/>
              <a:cs typeface="Calibri"/>
              <a:sym typeface="Calibri"/>
            </a:endParaRPr>
          </a:p>
        </p:txBody>
      </p:sp>
      <p:sp>
        <p:nvSpPr>
          <p:cNvPr id="139" name="Google Shape;139;p17"/>
          <p:cNvSpPr txBox="1"/>
          <p:nvPr/>
        </p:nvSpPr>
        <p:spPr>
          <a:xfrm>
            <a:off x="8233800" y="230450"/>
            <a:ext cx="9860100" cy="754200"/>
          </a:xfrm>
          <a:prstGeom prst="rect">
            <a:avLst/>
          </a:prstGeom>
          <a:solidFill>
            <a:srgbClr val="FFFFFF">
              <a:alpha val="4980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800">
                <a:solidFill>
                  <a:schemeClr val="dk1"/>
                </a:solidFill>
                <a:latin typeface="Calibri"/>
                <a:ea typeface="Calibri"/>
                <a:cs typeface="Calibri"/>
                <a:sym typeface="Calibri"/>
              </a:rPr>
              <a:t>Model Results and Interpretations:</a:t>
            </a:r>
            <a:endParaRPr b="1" sz="4800">
              <a:solidFill>
                <a:schemeClr val="dk1"/>
              </a:solidFill>
              <a:latin typeface="ABeeZee"/>
              <a:ea typeface="ABeeZee"/>
              <a:cs typeface="ABeeZee"/>
              <a:sym typeface="ABeeZee"/>
            </a:endParaRPr>
          </a:p>
        </p:txBody>
      </p:sp>
      <p:sp>
        <p:nvSpPr>
          <p:cNvPr id="140" name="Google Shape;140;p17"/>
          <p:cNvSpPr txBox="1"/>
          <p:nvPr/>
        </p:nvSpPr>
        <p:spPr>
          <a:xfrm>
            <a:off x="8233800" y="984650"/>
            <a:ext cx="9839100" cy="2702700"/>
          </a:xfrm>
          <a:prstGeom prst="rect">
            <a:avLst/>
          </a:prstGeom>
          <a:solidFill>
            <a:srgbClr val="FFFFFF">
              <a:alpha val="498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Chosen Model: Random Forest Regression with hyperparameter tuning. </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latin typeface="Calibri"/>
                <a:ea typeface="Calibri"/>
                <a:cs typeface="Calibri"/>
                <a:sym typeface="Calibri"/>
              </a:rPr>
              <a:t>It has the best overall key performance indicators compared to the other models show.</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E7EA"/>
        </a:solidFill>
      </p:bgPr>
    </p:bg>
    <p:spTree>
      <p:nvGrpSpPr>
        <p:cNvPr id="144" name="Shape 144"/>
        <p:cNvGrpSpPr/>
        <p:nvPr/>
      </p:nvGrpSpPr>
      <p:grpSpPr>
        <a:xfrm>
          <a:off x="0" y="0"/>
          <a:ext cx="0" cy="0"/>
          <a:chOff x="0" y="0"/>
          <a:chExt cx="0" cy="0"/>
        </a:xfrm>
      </p:grpSpPr>
      <p:sp>
        <p:nvSpPr>
          <p:cNvPr id="145" name="Google Shape;145;p18"/>
          <p:cNvSpPr txBox="1"/>
          <p:nvPr/>
        </p:nvSpPr>
        <p:spPr>
          <a:xfrm>
            <a:off x="7850135" y="225625"/>
            <a:ext cx="10034100" cy="13854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9000">
                <a:latin typeface="League Spartan ExtraBold"/>
                <a:ea typeface="League Spartan ExtraBold"/>
                <a:cs typeface="League Spartan ExtraBold"/>
                <a:sym typeface="League Spartan ExtraBold"/>
              </a:rPr>
              <a:t>Next Steps</a:t>
            </a:r>
            <a:endParaRPr>
              <a:latin typeface="League Spartan ExtraBold"/>
              <a:ea typeface="League Spartan ExtraBold"/>
              <a:cs typeface="League Spartan ExtraBold"/>
              <a:sym typeface="League Spartan ExtraBold"/>
            </a:endParaRPr>
          </a:p>
        </p:txBody>
      </p:sp>
      <p:pic>
        <p:nvPicPr>
          <p:cNvPr id="146" name="Google Shape;146;p18"/>
          <p:cNvPicPr preferRelativeResize="0"/>
          <p:nvPr/>
        </p:nvPicPr>
        <p:blipFill rotWithShape="1">
          <a:blip r:embed="rId3">
            <a:alphaModFix/>
          </a:blip>
          <a:srcRect b="5229" l="0" r="0" t="5229"/>
          <a:stretch/>
        </p:blipFill>
        <p:spPr>
          <a:xfrm>
            <a:off x="403780" y="2007590"/>
            <a:ext cx="5707680" cy="7694901"/>
          </a:xfrm>
          <a:prstGeom prst="rect">
            <a:avLst/>
          </a:prstGeom>
          <a:noFill/>
          <a:ln>
            <a:noFill/>
          </a:ln>
        </p:spPr>
      </p:pic>
      <p:pic>
        <p:nvPicPr>
          <p:cNvPr id="147" name="Google Shape;147;p18"/>
          <p:cNvPicPr preferRelativeResize="0"/>
          <p:nvPr/>
        </p:nvPicPr>
        <p:blipFill rotWithShape="1">
          <a:blip r:embed="rId4">
            <a:alphaModFix/>
          </a:blip>
          <a:srcRect b="0" l="3640" r="3640" t="0"/>
          <a:stretch/>
        </p:blipFill>
        <p:spPr>
          <a:xfrm>
            <a:off x="6292435" y="2007590"/>
            <a:ext cx="5707680" cy="7694901"/>
          </a:xfrm>
          <a:prstGeom prst="rect">
            <a:avLst/>
          </a:prstGeom>
          <a:noFill/>
          <a:ln>
            <a:noFill/>
          </a:ln>
        </p:spPr>
      </p:pic>
      <p:pic>
        <p:nvPicPr>
          <p:cNvPr id="148" name="Google Shape;148;p18"/>
          <p:cNvPicPr preferRelativeResize="0"/>
          <p:nvPr/>
        </p:nvPicPr>
        <p:blipFill rotWithShape="1">
          <a:blip r:embed="rId5">
            <a:alphaModFix/>
          </a:blip>
          <a:srcRect b="5003" l="0" r="0" t="5004"/>
          <a:stretch/>
        </p:blipFill>
        <p:spPr>
          <a:xfrm>
            <a:off x="12176540" y="2007590"/>
            <a:ext cx="5707680" cy="7694901"/>
          </a:xfrm>
          <a:prstGeom prst="rect">
            <a:avLst/>
          </a:prstGeom>
          <a:noFill/>
          <a:ln>
            <a:noFill/>
          </a:ln>
        </p:spPr>
      </p:pic>
      <p:cxnSp>
        <p:nvCxnSpPr>
          <p:cNvPr id="149" name="Google Shape;149;p18"/>
          <p:cNvCxnSpPr/>
          <p:nvPr/>
        </p:nvCxnSpPr>
        <p:spPr>
          <a:xfrm>
            <a:off x="-3845283" y="1019175"/>
            <a:ext cx="12989283" cy="0"/>
          </a:xfrm>
          <a:prstGeom prst="straightConnector1">
            <a:avLst/>
          </a:prstGeom>
          <a:noFill/>
          <a:ln cap="flat" cmpd="sng" w="19050">
            <a:solidFill>
              <a:srgbClr val="000000"/>
            </a:solidFill>
            <a:prstDash val="solid"/>
            <a:round/>
            <a:headEnd len="sm" w="sm" type="none"/>
            <a:tailEnd len="sm" w="sm" type="none"/>
          </a:ln>
        </p:spPr>
      </p:cxnSp>
      <p:pic>
        <p:nvPicPr>
          <p:cNvPr id="150" name="Google Shape;150;p18" title="IMG_1751.jpg"/>
          <p:cNvPicPr preferRelativeResize="0"/>
          <p:nvPr/>
        </p:nvPicPr>
        <p:blipFill>
          <a:blip r:embed="rId6">
            <a:alphaModFix/>
          </a:blip>
          <a:stretch>
            <a:fillRect/>
          </a:stretch>
        </p:blipFill>
        <p:spPr>
          <a:xfrm>
            <a:off x="4002763" y="1611024"/>
            <a:ext cx="10287025" cy="5426325"/>
          </a:xfrm>
          <a:prstGeom prst="rect">
            <a:avLst/>
          </a:prstGeom>
          <a:noFill/>
          <a:ln>
            <a:noFill/>
          </a:ln>
        </p:spPr>
      </p:pic>
      <p:sp>
        <p:nvSpPr>
          <p:cNvPr id="151" name="Google Shape;151;p18"/>
          <p:cNvSpPr txBox="1"/>
          <p:nvPr/>
        </p:nvSpPr>
        <p:spPr>
          <a:xfrm>
            <a:off x="1445625" y="7311950"/>
            <a:ext cx="15901800" cy="2390400"/>
          </a:xfrm>
          <a:prstGeom prst="rect">
            <a:avLst/>
          </a:prstGeom>
          <a:solidFill>
            <a:srgbClr val="FFFFFF">
              <a:alpha val="69800"/>
            </a:srgbClr>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US" sz="3200">
                <a:solidFill>
                  <a:schemeClr val="dk1"/>
                </a:solidFill>
                <a:latin typeface="Times New Roman"/>
                <a:ea typeface="Times New Roman"/>
                <a:cs typeface="Times New Roman"/>
                <a:sym typeface="Times New Roman"/>
              </a:rPr>
              <a:t>Extension</a:t>
            </a:r>
            <a:r>
              <a:rPr b="1" lang="en-US" sz="3200">
                <a:solidFill>
                  <a:schemeClr val="dk1"/>
                </a:solidFill>
                <a:latin typeface="Times New Roman"/>
                <a:ea typeface="Times New Roman"/>
                <a:cs typeface="Times New Roman"/>
                <a:sym typeface="Times New Roman"/>
              </a:rPr>
              <a:t> and Expansion: </a:t>
            </a:r>
            <a:r>
              <a:rPr lang="en-US" sz="3200">
                <a:solidFill>
                  <a:schemeClr val="dk1"/>
                </a:solidFill>
                <a:latin typeface="Times New Roman"/>
                <a:ea typeface="Times New Roman"/>
                <a:cs typeface="Times New Roman"/>
                <a:sym typeface="Times New Roman"/>
              </a:rPr>
              <a:t>BeautyBot will become a data-driven software tool for brands and beauty retailers that predicts product ratings, trends, and customer behavior. It also generates detailed customer personas based on reviews and purchase history, helping businesses make smarter marketing and inventory decisions at the tip of their fingers. Predictions will become stronger with using models such as XGBoost, yielding higher accuracy and lower bias. </a:t>
            </a:r>
            <a:endParaRPr sz="32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t/>
            </a:r>
            <a:endParaRPr sz="3200">
              <a:solidFill>
                <a:schemeClr val="dk1"/>
              </a:solidFill>
              <a:latin typeface="Calibri"/>
              <a:ea typeface="Calibri"/>
              <a:cs typeface="Calibri"/>
              <a:sym typeface="Calibri"/>
            </a:endParaRPr>
          </a:p>
          <a:p>
            <a:pPr indent="0" lvl="0" marL="0" rtl="0" algn="l">
              <a:spcBef>
                <a:spcPts val="120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500"/>
                                        <p:tgtEl>
                                          <p:spTgt spid="145"/>
                                        </p:tgtEl>
                                      </p:cBhvr>
                                    </p:animEffect>
                                  </p:childTnLst>
                                </p:cTn>
                              </p:par>
                              <p:par>
                                <p:cTn fill="hold" nodeType="with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500"/>
                                        <p:tgtEl>
                                          <p:spTgt spid="1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E7EA"/>
        </a:solidFill>
      </p:bgPr>
    </p:bg>
    <p:spTree>
      <p:nvGrpSpPr>
        <p:cNvPr id="155" name="Shape 155"/>
        <p:cNvGrpSpPr/>
        <p:nvPr/>
      </p:nvGrpSpPr>
      <p:grpSpPr>
        <a:xfrm>
          <a:off x="0" y="0"/>
          <a:ext cx="0" cy="0"/>
          <a:chOff x="0" y="0"/>
          <a:chExt cx="0" cy="0"/>
        </a:xfrm>
      </p:grpSpPr>
      <p:sp>
        <p:nvSpPr>
          <p:cNvPr id="156" name="Google Shape;156;p19"/>
          <p:cNvSpPr/>
          <p:nvPr/>
        </p:nvSpPr>
        <p:spPr>
          <a:xfrm>
            <a:off x="8545724" y="1028700"/>
            <a:ext cx="12128960" cy="3174357"/>
          </a:xfrm>
          <a:custGeom>
            <a:rect b="b" l="l" r="r" t="t"/>
            <a:pathLst>
              <a:path extrusionOk="0" h="613145" w="2342779">
                <a:moveTo>
                  <a:pt x="0" y="0"/>
                </a:moveTo>
                <a:lnTo>
                  <a:pt x="2342779" y="0"/>
                </a:lnTo>
                <a:lnTo>
                  <a:pt x="2342779" y="613145"/>
                </a:lnTo>
                <a:lnTo>
                  <a:pt x="0" y="613145"/>
                </a:lnTo>
                <a:lnTo>
                  <a:pt x="0" y="0"/>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 name="Google Shape;157;p19"/>
          <p:cNvSpPr/>
          <p:nvPr/>
        </p:nvSpPr>
        <p:spPr>
          <a:xfrm>
            <a:off x="-3013990" y="6150618"/>
            <a:ext cx="13186933" cy="3016242"/>
          </a:xfrm>
          <a:custGeom>
            <a:rect b="b" l="l" r="r" t="t"/>
            <a:pathLst>
              <a:path extrusionOk="0" h="582605" w="2547132">
                <a:moveTo>
                  <a:pt x="0" y="0"/>
                </a:moveTo>
                <a:lnTo>
                  <a:pt x="2547132" y="0"/>
                </a:lnTo>
                <a:lnTo>
                  <a:pt x="2547132" y="582605"/>
                </a:lnTo>
                <a:lnTo>
                  <a:pt x="0" y="582605"/>
                </a:lnTo>
                <a:lnTo>
                  <a:pt x="0" y="0"/>
                </a:lnTo>
              </a:path>
            </a:pathLst>
          </a:custGeom>
          <a:solidFill>
            <a:srgbClr val="FFFFFF">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 name="Google Shape;158;p19"/>
          <p:cNvSpPr txBox="1"/>
          <p:nvPr/>
        </p:nvSpPr>
        <p:spPr>
          <a:xfrm>
            <a:off x="2118029" y="820149"/>
            <a:ext cx="62142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000000"/>
                </a:solidFill>
                <a:latin typeface="League Spartan ExtraBold"/>
                <a:ea typeface="League Spartan ExtraBold"/>
                <a:cs typeface="League Spartan ExtraBold"/>
                <a:sym typeface="League Spartan ExtraBold"/>
              </a:rPr>
              <a:t>t</a:t>
            </a:r>
            <a:r>
              <a:rPr lang="en-US" sz="9000" u="none" strike="noStrike">
                <a:solidFill>
                  <a:srgbClr val="000000"/>
                </a:solidFill>
                <a:latin typeface="League Spartan ExtraBold"/>
                <a:ea typeface="League Spartan ExtraBold"/>
                <a:cs typeface="League Spartan ExtraBold"/>
                <a:sym typeface="League Spartan ExtraBold"/>
              </a:rPr>
              <a:t>hank you</a:t>
            </a:r>
            <a:endParaRPr>
              <a:latin typeface="League Spartan ExtraBold"/>
              <a:ea typeface="League Spartan ExtraBold"/>
              <a:cs typeface="League Spartan ExtraBold"/>
              <a:sym typeface="League Spartan ExtraBold"/>
            </a:endParaRPr>
          </a:p>
        </p:txBody>
      </p:sp>
      <p:sp>
        <p:nvSpPr>
          <p:cNvPr id="159" name="Google Shape;159;p19"/>
          <p:cNvSpPr txBox="1"/>
          <p:nvPr/>
        </p:nvSpPr>
        <p:spPr>
          <a:xfrm>
            <a:off x="10641933" y="8121650"/>
            <a:ext cx="5528100" cy="23457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1200"/>
              </a:spcBef>
              <a:spcAft>
                <a:spcPts val="0"/>
              </a:spcAft>
              <a:buClr>
                <a:schemeClr val="dk1"/>
              </a:buClr>
              <a:buSzPts val="1100"/>
              <a:buFont typeface="Arial"/>
              <a:buNone/>
            </a:pPr>
            <a:r>
              <a:rPr lang="en-US" sz="3200">
                <a:latin typeface="ABeeZee"/>
                <a:ea typeface="ABeeZee"/>
                <a:cs typeface="ABeeZee"/>
                <a:sym typeface="ABeeZee"/>
              </a:rPr>
              <a:t>Where beauty meets brains — BeautyBot makes smarter strategies look effortless.</a:t>
            </a:r>
            <a:endParaRPr sz="3200">
              <a:latin typeface="ABeeZee"/>
              <a:ea typeface="ABeeZee"/>
              <a:cs typeface="ABeeZee"/>
              <a:sym typeface="ABeeZee"/>
            </a:endParaRPr>
          </a:p>
          <a:p>
            <a:pPr indent="0" lvl="0" marL="0" marR="0" rtl="0" algn="l">
              <a:lnSpc>
                <a:spcPct val="130000"/>
              </a:lnSpc>
              <a:spcBef>
                <a:spcPts val="1200"/>
              </a:spcBef>
              <a:spcAft>
                <a:spcPts val="0"/>
              </a:spcAft>
              <a:buNone/>
            </a:pPr>
            <a:r>
              <a:t/>
            </a:r>
            <a:endParaRPr sz="3200">
              <a:latin typeface="ABeeZee"/>
              <a:ea typeface="ABeeZee"/>
              <a:cs typeface="ABeeZee"/>
              <a:sym typeface="ABeeZee"/>
            </a:endParaRPr>
          </a:p>
        </p:txBody>
      </p:sp>
      <p:cxnSp>
        <p:nvCxnSpPr>
          <p:cNvPr id="160" name="Google Shape;160;p19"/>
          <p:cNvCxnSpPr/>
          <p:nvPr/>
        </p:nvCxnSpPr>
        <p:spPr>
          <a:xfrm>
            <a:off x="8170412" y="1647149"/>
            <a:ext cx="12989283" cy="0"/>
          </a:xfrm>
          <a:prstGeom prst="straightConnector1">
            <a:avLst/>
          </a:prstGeom>
          <a:noFill/>
          <a:ln cap="flat" cmpd="sng" w="19050">
            <a:solidFill>
              <a:srgbClr val="000000"/>
            </a:solidFill>
            <a:prstDash val="solid"/>
            <a:round/>
            <a:headEnd len="sm" w="sm" type="none"/>
            <a:tailEnd len="sm" w="sm" type="none"/>
          </a:ln>
        </p:spPr>
      </p:cxnSp>
      <p:pic>
        <p:nvPicPr>
          <p:cNvPr id="161" name="Google Shape;161;p19"/>
          <p:cNvPicPr preferRelativeResize="0"/>
          <p:nvPr/>
        </p:nvPicPr>
        <p:blipFill>
          <a:blip r:embed="rId3">
            <a:alphaModFix/>
          </a:blip>
          <a:stretch>
            <a:fillRect/>
          </a:stretch>
        </p:blipFill>
        <p:spPr>
          <a:xfrm>
            <a:off x="2118032" y="2342472"/>
            <a:ext cx="4509557" cy="5602049"/>
          </a:xfrm>
          <a:prstGeom prst="rect">
            <a:avLst/>
          </a:prstGeom>
          <a:noFill/>
          <a:ln>
            <a:noFill/>
          </a:ln>
        </p:spPr>
      </p:pic>
      <p:pic>
        <p:nvPicPr>
          <p:cNvPr id="162" name="Google Shape;162;p19"/>
          <p:cNvPicPr preferRelativeResize="0"/>
          <p:nvPr/>
        </p:nvPicPr>
        <p:blipFill>
          <a:blip r:embed="rId4">
            <a:alphaModFix/>
          </a:blip>
          <a:stretch>
            <a:fillRect/>
          </a:stretch>
        </p:blipFill>
        <p:spPr>
          <a:xfrm>
            <a:off x="6902707" y="2342472"/>
            <a:ext cx="4509575" cy="5602073"/>
          </a:xfrm>
          <a:prstGeom prst="rect">
            <a:avLst/>
          </a:prstGeom>
          <a:noFill/>
          <a:ln>
            <a:noFill/>
          </a:ln>
        </p:spPr>
      </p:pic>
      <p:pic>
        <p:nvPicPr>
          <p:cNvPr id="163" name="Google Shape;163;p19"/>
          <p:cNvPicPr preferRelativeResize="0"/>
          <p:nvPr/>
        </p:nvPicPr>
        <p:blipFill>
          <a:blip r:embed="rId5">
            <a:alphaModFix/>
          </a:blip>
          <a:stretch>
            <a:fillRect/>
          </a:stretch>
        </p:blipFill>
        <p:spPr>
          <a:xfrm>
            <a:off x="11687382" y="2342472"/>
            <a:ext cx="4509575" cy="561786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500"/>
                                        <p:tgtEl>
                                          <p:spTgt spid="158"/>
                                        </p:tgtEl>
                                      </p:cBhvr>
                                    </p:animEffect>
                                  </p:childTnLst>
                                </p:cTn>
                              </p:par>
                              <p:par>
                                <p:cTn fill="hold" nodeType="with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500"/>
                                        <p:tgtEl>
                                          <p:spTgt spid="160"/>
                                        </p:tgtEl>
                                      </p:cBhvr>
                                    </p:animEffect>
                                  </p:childTnLst>
                                </p:cTn>
                              </p:par>
                              <p:par>
                                <p:cTn fill="hold" nodeType="with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500"/>
                                        <p:tgtEl>
                                          <p:spTgt spid="1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